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3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F1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D72B9-3ADB-438F-A655-EE3FF95DE9BD}" type="datetimeFigureOut">
              <a:rPr lang="en-US" smtClean="0"/>
              <a:t>4/15/2016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235981" cy="990600"/>
          </a:xfrm>
        </p:spPr>
        <p:txBody>
          <a:bodyPr/>
          <a:lstStyle/>
          <a:p>
            <a:pPr algn="ctr"/>
            <a:r>
              <a:rPr lang="en-US" sz="4000" dirty="0" smtClean="0"/>
              <a:t>PROBABILITY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00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4.2: BINOMIAL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9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Find the probability that at least 3 couples choose electric heat.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Find the probability that more than 3 couples choose electric heat.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u="sng" dirty="0"/>
                  <a:t>Binomial </a:t>
                </a:r>
                <a:r>
                  <a:rPr lang="en-US" sz="2400" b="1" u="sng" dirty="0" smtClean="0"/>
                  <a:t>Means, Variance </a:t>
                </a:r>
                <a:r>
                  <a:rPr lang="en-US" sz="2400" b="1" u="sng" dirty="0"/>
                  <a:t>and Standard Deviations</a:t>
                </a:r>
              </a:p>
              <a:p>
                <a:pPr marL="0" indent="0">
                  <a:buNone/>
                </a:pPr>
                <a:r>
                  <a:rPr lang="en-US" sz="2400" dirty="0"/>
                  <a:t>If the random variable X has a binomial distribution with n observations and the probability of success p, then the </a:t>
                </a:r>
                <a:r>
                  <a:rPr lang="en-US" sz="2400" dirty="0" smtClean="0"/>
                  <a:t>mean, variance </a:t>
                </a:r>
                <a:r>
                  <a:rPr lang="en-US" sz="2400" dirty="0"/>
                  <a:t>and standard deviation of X are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𝑛𝑝</m:t>
                    </m:r>
                  </m:oMath>
                </a14:m>
                <a:r>
                  <a:rPr lang="en-US" sz="2400" dirty="0" smtClean="0"/>
                  <a:t>,   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𝑛𝑝𝑞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	 </a:t>
                </a:r>
                <a:r>
                  <a:rPr lang="en-US" sz="2400" dirty="0" smtClean="0"/>
                  <a:t>   and</a:t>
                </a:r>
                <a:r>
                  <a:rPr lang="en-US" sz="2400" dirty="0"/>
                  <a:t>	 </a:t>
                </a: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𝑛𝑝𝑞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6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Using this example again: Couples </a:t>
            </a:r>
            <a:r>
              <a:rPr lang="en-US" sz="2400" dirty="0"/>
              <a:t>buy new homes.  It is known that in this large community 24% of new homes are built with electric heat.  Let X = the number that choose electric heat.</a:t>
            </a:r>
          </a:p>
          <a:p>
            <a:pPr marL="0" indent="0">
              <a:buNone/>
            </a:pPr>
            <a:r>
              <a:rPr lang="en-US" sz="2400" dirty="0" smtClean="0"/>
              <a:t>What is the expected number of homes that choose electric heat?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is the standard deviation of the number of homes that choose electric heat?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5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Objective:</a:t>
                </a:r>
                <a:r>
                  <a:rPr lang="en-US" sz="2400" dirty="0" smtClean="0"/>
                  <a:t> To be able to find binomial probabilities.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1" u="sng" dirty="0"/>
                  <a:t>Criteria for a Binomial Random Variable</a:t>
                </a:r>
                <a:r>
                  <a:rPr lang="en-US" sz="2400" b="1" dirty="0"/>
                  <a:t>: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/>
                  <a:t>Each observation can be classified as a success or failure.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/>
                  <a:t>n is the number of trials and n is fixed.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/>
                  <a:t>p is the probability of success and p is fixed.</a:t>
                </a:r>
              </a:p>
              <a:p>
                <a:pPr marL="571500" indent="-457200">
                  <a:buClrTx/>
                  <a:buFont typeface="+mj-lt"/>
                  <a:buAutoNum type="arabicPeriod"/>
                </a:pPr>
                <a:r>
                  <a:rPr lang="en-US" sz="2400" dirty="0"/>
                  <a:t>The observations are independent.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1" u="sng" dirty="0"/>
                  <a:t>Binomial Probability Formula</a:t>
                </a:r>
                <a:r>
                  <a:rPr lang="en-US" sz="2400" b="1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Let X be a binomial random variable and k be the number of successes.  If X~B(</a:t>
                </a:r>
                <a:r>
                  <a:rPr lang="en-US" sz="2400" dirty="0" err="1"/>
                  <a:t>n,p</a:t>
                </a:r>
                <a:r>
                  <a:rPr lang="en-US" sz="2400" dirty="0"/>
                  <a:t>), then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4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(1−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/>
                  <a:t> where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which is called the binomial coefficient.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  <a:blipFill rotWithShape="0">
                <a:blip r:embed="rId2"/>
                <a:stretch>
                  <a:fillRect l="-1111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0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57200"/>
                <a:ext cx="8229600" cy="6248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(1 - p) = q  		q represents the probability of failure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4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/>
                  <a:t>   (revised with q</a:t>
                </a:r>
                <a:r>
                  <a:rPr lang="en-US" sz="2400" dirty="0" smtClean="0"/>
                  <a:t>)</a:t>
                </a:r>
              </a:p>
              <a:p>
                <a:pPr marL="114300" indent="0">
                  <a:buNone/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binomial probability distribution is as follows: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Points regarding the binomial distribution: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 </a:t>
                </a:r>
                <a:r>
                  <a:rPr lang="en-US" sz="2400" dirty="0"/>
                  <a:t>binomial random variable is always </a:t>
                </a:r>
                <a:r>
                  <a:rPr lang="en-US" sz="2400" dirty="0" smtClean="0"/>
                  <a:t>discrete.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To </a:t>
                </a:r>
                <a:r>
                  <a:rPr lang="en-US" sz="2400" dirty="0"/>
                  <a:t>graph use a probability </a:t>
                </a:r>
                <a:r>
                  <a:rPr lang="en-US" sz="2400" dirty="0" smtClean="0"/>
                  <a:t>histogram.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p = 0.5 </a:t>
                </a:r>
                <a:r>
                  <a:rPr lang="en-US" sz="2400" dirty="0" smtClean="0"/>
                  <a:t>then the probability histogram will be bell-shaped.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p </a:t>
                </a:r>
                <a:r>
                  <a:rPr lang="en-US" sz="2400" dirty="0" smtClean="0"/>
                  <a:t>&lt; </a:t>
                </a:r>
                <a:r>
                  <a:rPr lang="en-US" sz="2400" dirty="0"/>
                  <a:t>0.5 then the probability histogram will </a:t>
                </a:r>
                <a:r>
                  <a:rPr lang="en-US" sz="2400" dirty="0" smtClean="0"/>
                  <a:t>be skewed right.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p </a:t>
                </a:r>
                <a:r>
                  <a:rPr lang="en-US" sz="2400" dirty="0" smtClean="0"/>
                  <a:t>&gt; </a:t>
                </a:r>
                <a:r>
                  <a:rPr lang="en-US" sz="2400" dirty="0"/>
                  <a:t>0.5 then the probability histogram will be </a:t>
                </a:r>
                <a:r>
                  <a:rPr lang="en-US" sz="2400" dirty="0" smtClean="0"/>
                  <a:t>skewed left.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Notation</a:t>
                </a:r>
                <a:r>
                  <a:rPr lang="en-US" sz="2400" dirty="0"/>
                  <a:t>:  X~B(</a:t>
                </a:r>
                <a:r>
                  <a:rPr lang="en-US" sz="2400" dirty="0" err="1"/>
                  <a:t>n,p</a:t>
                </a:r>
                <a:r>
                  <a:rPr lang="en-US" sz="2400" dirty="0" smtClean="0"/>
                  <a:t>)</a:t>
                </a:r>
              </a:p>
              <a:p>
                <a:pPr marL="0" indent="0">
                  <a:buClrTx/>
                  <a:buNone/>
                </a:pPr>
                <a:endParaRPr lang="en-US" sz="2400" dirty="0" smtClean="0"/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57200"/>
                <a:ext cx="8229600" cy="6248400"/>
              </a:xfrm>
              <a:blipFill rotWithShape="0">
                <a:blip r:embed="rId2"/>
                <a:stretch>
                  <a:fillRect l="-1185" t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4192834"/>
                  </p:ext>
                </p:extLst>
              </p:nvPr>
            </p:nvGraphicFramePr>
            <p:xfrm>
              <a:off x="838200" y="2514600"/>
              <a:ext cx="7315200" cy="74168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baseline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𝑿</m:t>
                                </m:r>
                                <m:r>
                                  <a:rPr lang="en-US" b="1" i="1" baseline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0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1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2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…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n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P(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baseline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  <m:r>
                                <a:rPr lang="en-US" b="1" i="1" baseline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)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…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4192834"/>
                  </p:ext>
                </p:extLst>
              </p:nvPr>
            </p:nvGraphicFramePr>
            <p:xfrm>
              <a:off x="838200" y="2514600"/>
              <a:ext cx="7315200" cy="74168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" t="-8065" r="-5015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0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1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2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…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n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" t="-109836" r="-5015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500" t="-109836" r="-4015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502" t="-109836" r="-29950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000" t="-109836" r="-2010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…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000" t="-109836" r="-1000" b="-229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4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114300" indent="0">
              <a:buClrTx/>
              <a:buNone/>
            </a:pPr>
            <a:r>
              <a:rPr lang="en-US" sz="2400" dirty="0"/>
              <a:t>Ex.  A </a:t>
            </a:r>
            <a:r>
              <a:rPr lang="en-US" sz="2400" b="1" dirty="0"/>
              <a:t>large </a:t>
            </a:r>
            <a:r>
              <a:rPr lang="en-US" sz="2400" dirty="0"/>
              <a:t>shipment of toys contains 30% that are red, 40% that are blue and 30% that are yellow.  Let X = the number of red toys.  You select 5 toys at random. </a:t>
            </a:r>
          </a:p>
          <a:p>
            <a:pPr marL="571500" indent="-457200">
              <a:buClrTx/>
              <a:buAutoNum type="alphaLcPeriod"/>
            </a:pPr>
            <a:r>
              <a:rPr lang="en-US" sz="2400" dirty="0"/>
              <a:t>Does this example meet the criteria for a binomial setting</a:t>
            </a:r>
            <a:r>
              <a:rPr lang="en-US" sz="2400" dirty="0" smtClean="0"/>
              <a:t>? Explain.</a:t>
            </a:r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 startAt="2"/>
            </a:pPr>
            <a:r>
              <a:rPr lang="en-US" sz="2400" dirty="0"/>
              <a:t>Find P(X = 0)</a:t>
            </a:r>
          </a:p>
          <a:p>
            <a:pPr marL="114300" indent="0">
              <a:buClrTx/>
              <a:buNone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  <a:p>
            <a:pPr marL="571500" indent="-457200">
              <a:buClrTx/>
              <a:buAutoNum type="alphaLcPeriod"/>
            </a:pPr>
            <a:endParaRPr lang="en-US" sz="2400" dirty="0"/>
          </a:p>
          <a:p>
            <a:pPr marL="571500" indent="-457200">
              <a:buClrTx/>
              <a:buAutoNum type="alphaL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4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114300" indent="0">
                  <a:buClrTx/>
                  <a:buNone/>
                </a:pPr>
                <a:r>
                  <a:rPr lang="en-US" sz="2400" dirty="0" smtClean="0"/>
                  <a:t>c. Find </a:t>
                </a:r>
                <a:r>
                  <a:rPr lang="en-US" sz="2400" dirty="0"/>
                  <a:t>P(X = 1)</a:t>
                </a:r>
              </a:p>
              <a:p>
                <a:pPr marL="571500" indent="-457200">
                  <a:buClrTx/>
                  <a:buAutoNum type="alphaLcPeriod" startAt="2"/>
                </a:pPr>
                <a:endParaRPr lang="en-US" sz="2400" dirty="0" smtClean="0"/>
              </a:p>
              <a:p>
                <a:pPr marL="571500" indent="-457200">
                  <a:buClrTx/>
                  <a:buAutoNum type="alphaLcPeriod" startAt="2"/>
                </a:pPr>
                <a:endParaRPr lang="en-US" sz="2400" dirty="0"/>
              </a:p>
              <a:p>
                <a:pPr marL="114300" indent="0">
                  <a:buClrTx/>
                  <a:buNone/>
                </a:pPr>
                <a:r>
                  <a:rPr lang="en-US" sz="2400" dirty="0" smtClean="0"/>
                  <a:t>d. Find </a:t>
                </a:r>
                <a:r>
                  <a:rPr lang="en-US" sz="2400" dirty="0"/>
                  <a:t>P(X = 2</a:t>
                </a:r>
                <a:r>
                  <a:rPr lang="en-US" sz="2400" dirty="0" smtClean="0"/>
                  <a:t>)</a:t>
                </a:r>
              </a:p>
              <a:p>
                <a:pPr marL="114300" indent="0">
                  <a:buClrTx/>
                  <a:buNone/>
                </a:pPr>
                <a:endParaRPr lang="en-US" sz="2400" dirty="0"/>
              </a:p>
              <a:p>
                <a:pPr marL="114300" indent="0">
                  <a:buClrTx/>
                  <a:buNone/>
                </a:pPr>
                <a:endParaRPr lang="en-US" sz="2400" dirty="0" smtClean="0"/>
              </a:p>
              <a:p>
                <a:pPr marL="114300" indent="0">
                  <a:buClrTx/>
                  <a:buNone/>
                </a:pPr>
                <a:endParaRPr lang="en-US" sz="2400" dirty="0"/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Calculator notation: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For P(X = k) --- use </a:t>
                </a:r>
                <a:r>
                  <a:rPr lang="en-US" sz="2400" b="1" dirty="0" err="1"/>
                  <a:t>binompdf</a:t>
                </a:r>
                <a:r>
                  <a:rPr lang="en-US" sz="2400" b="1" dirty="0"/>
                  <a:t>(</a:t>
                </a:r>
                <a:r>
                  <a:rPr lang="en-US" sz="2400" b="1" dirty="0" err="1"/>
                  <a:t>n,p,X</a:t>
                </a:r>
                <a:r>
                  <a:rPr lang="en-US" sz="2400" b="1" dirty="0"/>
                  <a:t>)</a:t>
                </a:r>
              </a:p>
              <a:p>
                <a:pPr marL="114300" indent="0">
                  <a:buClrTx/>
                  <a:buNone/>
                </a:pPr>
                <a:r>
                  <a:rPr lang="en-US" sz="2400" b="1" dirty="0"/>
                  <a:t>For P(X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400" b="1" dirty="0"/>
                  <a:t> k) --- use </a:t>
                </a:r>
                <a:r>
                  <a:rPr lang="en-US" sz="2400" b="1" dirty="0" err="1"/>
                  <a:t>binomcdf</a:t>
                </a:r>
                <a:r>
                  <a:rPr lang="en-US" sz="2400" b="1" dirty="0"/>
                  <a:t>(</a:t>
                </a:r>
                <a:r>
                  <a:rPr lang="en-US" sz="2400" b="1" dirty="0" err="1"/>
                  <a:t>n,p,X</a:t>
                </a:r>
                <a:r>
                  <a:rPr lang="en-US" sz="2400" b="1" dirty="0"/>
                  <a:t>)</a:t>
                </a:r>
              </a:p>
              <a:p>
                <a:pPr marL="114300" indent="0">
                  <a:buClrTx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5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Using your calculator find the following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P(X = 3)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 smtClean="0"/>
              <a:t>P(X = 4)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 smtClean="0"/>
              <a:t>P(X = 5)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Create </a:t>
            </a:r>
            <a:r>
              <a:rPr lang="en-US" sz="2400" dirty="0"/>
              <a:t>the probability distribution of X.  Include the cumulative distribution.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6572678"/>
                  </p:ext>
                </p:extLst>
              </p:nvPr>
            </p:nvGraphicFramePr>
            <p:xfrm>
              <a:off x="609598" y="4876800"/>
              <a:ext cx="7924805" cy="73152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32115"/>
                    <a:gridCol w="1132115"/>
                    <a:gridCol w="1132115"/>
                    <a:gridCol w="1132115"/>
                    <a:gridCol w="1132115"/>
                    <a:gridCol w="1132115"/>
                    <a:gridCol w="1132115"/>
                  </a:tblGrid>
                  <a:tr h="3429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baseline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𝑿</m:t>
                                </m:r>
                                <m:r>
                                  <a:rPr lang="en-US" b="1" i="1" baseline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baseline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429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P(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baseline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  <m:r>
                                <a:rPr lang="en-US" b="1" i="1" baseline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b="1" i="1" baseline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baseline="0" dirty="0" smtClean="0">
                              <a:solidFill>
                                <a:srgbClr val="000000"/>
                              </a:solidFill>
                            </a:rPr>
                            <a:t>)</a:t>
                          </a:r>
                          <a:endParaRPr lang="en-US" baseline="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6572678"/>
                  </p:ext>
                </p:extLst>
              </p:nvPr>
            </p:nvGraphicFramePr>
            <p:xfrm>
              <a:off x="609598" y="4876800"/>
              <a:ext cx="7924805" cy="73152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32115"/>
                    <a:gridCol w="1132115"/>
                    <a:gridCol w="1132115"/>
                    <a:gridCol w="1132115"/>
                    <a:gridCol w="1132115"/>
                    <a:gridCol w="1132115"/>
                    <a:gridCol w="1132115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38" t="-3333" r="-601075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38" t="-103333" r="-60107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352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Ex. Let X = the number of successes and that X follows a binomial distribution with n = 11 and p = 0.72. Answer the following questions: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P(X = 7)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P(X </a:t>
            </a:r>
            <a:r>
              <a:rPr lang="en-US" sz="2400" u="sng" dirty="0" smtClean="0"/>
              <a:t>&lt;</a:t>
            </a:r>
            <a:r>
              <a:rPr lang="en-US" sz="2400" dirty="0" smtClean="0"/>
              <a:t> 7)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P(X </a:t>
            </a:r>
            <a:r>
              <a:rPr lang="en-US" sz="2400" u="sng" dirty="0" smtClean="0"/>
              <a:t>&lt;</a:t>
            </a:r>
            <a:r>
              <a:rPr lang="en-US" sz="2400" dirty="0" smtClean="0"/>
              <a:t> 9)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P(X &lt; 9)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302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e. P(X &lt; 6)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f. P(X &gt; 8)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g. P(X &gt; 7)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h. 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7)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. 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1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Ex.  7 couples buy new homes.  It is known that in this large community 24% of new homes are built with electric heat.  Let X = the number that choose electric heat.</a:t>
            </a:r>
          </a:p>
          <a:p>
            <a:pPr marL="0" indent="0">
              <a:buNone/>
            </a:pPr>
            <a:r>
              <a:rPr lang="en-US" sz="2400" dirty="0"/>
              <a:t>Find the probability that 3 couples choose electric heat.  (show the formula that you would use)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Find the probability that at most 1 couple chooses electric heat.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4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2">
      <a:dk1>
        <a:srgbClr val="4D5B6B"/>
      </a:dk1>
      <a:lt1>
        <a:srgbClr val="FFFFFF"/>
      </a:lt1>
      <a:dk2>
        <a:srgbClr val="0B0A09"/>
      </a:dk2>
      <a:lt2>
        <a:srgbClr val="E8DED8"/>
      </a:lt2>
      <a:accent1>
        <a:srgbClr val="0066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00660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75187</TotalTime>
  <Words>518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Thermal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TRGI</dc:title>
  <dc:creator>Pruskowski, Kevin</dc:creator>
  <cp:lastModifiedBy>Pfeil, Jason</cp:lastModifiedBy>
  <cp:revision>299</cp:revision>
  <dcterms:created xsi:type="dcterms:W3CDTF">2012-09-21T14:08:54Z</dcterms:created>
  <dcterms:modified xsi:type="dcterms:W3CDTF">2016-04-15T18:03:11Z</dcterms:modified>
</cp:coreProperties>
</file>